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7" r:id="rId5"/>
    <p:sldId id="268" r:id="rId6"/>
    <p:sldId id="266" r:id="rId7"/>
  </p:sldIdLst>
  <p:sldSz cx="12192000" cy="6858000"/>
  <p:notesSz cx="6858000" cy="12192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Playfair Display Black" panose="00000A00000000000000" pitchFamily="2" charset="0"/>
      <p:bold r:id="rId13"/>
      <p:boldItalic r:id="rId14"/>
    </p:embeddedFont>
    <p:embeddedFont>
      <p:font typeface="Raleway SemiBold" panose="020B0703030101060003" pitchFamily="34" charset="0"/>
      <p:bold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63" d="100"/>
          <a:sy n="63" d="100"/>
        </p:scale>
        <p:origin x="2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4438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6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08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t="25061" b="25061"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628243" y="2285429"/>
            <a:ext cx="6941989" cy="2275906"/>
          </a:xfrm>
          <a:prstGeom prst="rect">
            <a:avLst/>
          </a:prstGeom>
          <a:solidFill>
            <a:srgbClr val="000000">
              <a:alpha val="30000"/>
            </a:srgbClr>
          </a:solidFill>
        </p:spPr>
      </p:sp>
      <p:sp>
        <p:nvSpPr>
          <p:cNvPr id="4" name="Object 3"/>
          <p:cNvSpPr/>
          <p:nvPr/>
        </p:nvSpPr>
        <p:spPr>
          <a:xfrm>
            <a:off x="5618345" y="4448500"/>
            <a:ext cx="952262" cy="4761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Object 4"/>
          <p:cNvSpPr/>
          <p:nvPr/>
        </p:nvSpPr>
        <p:spPr>
          <a:xfrm>
            <a:off x="285679" y="2562417"/>
            <a:ext cx="11617595" cy="16242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7169"/>
              </a:lnSpc>
              <a:spcAft>
                <a:spcPts val="600"/>
              </a:spcAft>
              <a:buNone/>
            </a:pPr>
            <a:r>
              <a:rPr lang="en-US" sz="6800" b="1" dirty="0" err="1">
                <a:solidFill>
                  <a:srgbClr val="FFFFFF"/>
                </a:solidFill>
                <a:latin typeface="Playfair Display Black" pitchFamily="34" charset="0"/>
                <a:ea typeface="Playfair Display Black" pitchFamily="34" charset="-122"/>
                <a:cs typeface="Playfair Display Black" pitchFamily="34" charset="-120"/>
              </a:rPr>
              <a:t>AirBnB</a:t>
            </a:r>
            <a:endParaRPr lang="en-US" sz="6800" b="1" dirty="0">
              <a:solidFill>
                <a:srgbClr val="FFFFFF"/>
              </a:solidFill>
              <a:latin typeface="Playfair Display Black" pitchFamily="34" charset="0"/>
              <a:ea typeface="Playfair Display Black" pitchFamily="34" charset="-122"/>
              <a:cs typeface="Playfair Display Black" pitchFamily="34" charset="-120"/>
            </a:endParaRPr>
          </a:p>
          <a:p>
            <a:pPr algn="ctr">
              <a:lnSpc>
                <a:spcPts val="7169"/>
              </a:lnSpc>
              <a:spcAft>
                <a:spcPts val="600"/>
              </a:spcAft>
              <a:buNone/>
            </a:pPr>
            <a:r>
              <a:rPr lang="en-US" sz="6800" b="1" dirty="0">
                <a:solidFill>
                  <a:srgbClr val="FFFFFF"/>
                </a:solidFill>
                <a:latin typeface="Playfair Display Black" pitchFamily="34" charset="0"/>
              </a:rPr>
              <a:t>Price Distribution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5618345" y="1065203"/>
            <a:ext cx="952262" cy="47613"/>
          </a:xfrm>
          <a:prstGeom prst="rect">
            <a:avLst/>
          </a:prstGeom>
          <a:solidFill>
            <a:srgbClr val="00A0B0"/>
          </a:solidFill>
        </p:spPr>
      </p:sp>
      <p:sp>
        <p:nvSpPr>
          <p:cNvPr id="5" name="Object 4"/>
          <p:cNvSpPr/>
          <p:nvPr/>
        </p:nvSpPr>
        <p:spPr>
          <a:xfrm>
            <a:off x="95226" y="408226"/>
            <a:ext cx="11998500" cy="3712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584"/>
              </a:lnSpc>
              <a:spcAft>
                <a:spcPts val="600"/>
              </a:spcAft>
              <a:buNone/>
            </a:pPr>
            <a:r>
              <a:rPr lang="en-US" sz="3400" b="1" dirty="0" err="1">
                <a:solidFill>
                  <a:srgbClr val="333333"/>
                </a:solidFill>
                <a:latin typeface="Playfair Display Black" pitchFamily="34" charset="0"/>
                <a:ea typeface="Playfair Display Black" pitchFamily="34" charset="-122"/>
                <a:cs typeface="Playfair Display Black" pitchFamily="34" charset="-120"/>
              </a:rPr>
              <a:t>AirBnb</a:t>
            </a:r>
            <a:r>
              <a:rPr lang="en-US" sz="3400" b="1" dirty="0">
                <a:solidFill>
                  <a:srgbClr val="333333"/>
                </a:solidFill>
                <a:latin typeface="Playfair Display Black" pitchFamily="34" charset="0"/>
                <a:ea typeface="Playfair Display Black" pitchFamily="34" charset="-122"/>
                <a:cs typeface="Playfair Display Black" pitchFamily="34" charset="-120"/>
              </a:rPr>
              <a:t> Room Types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6094476" y="2389100"/>
            <a:ext cx="1142714" cy="4094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500" dirty="0">
                <a:solidFill>
                  <a:srgbClr val="333333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1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6475381" y="2417668"/>
            <a:ext cx="380905" cy="380905"/>
          </a:xfrm>
          <a:prstGeom prst="ellipse">
            <a:avLst/>
          </a:prstGeom>
          <a:noFill/>
          <a:ln w="50800">
            <a:solidFill>
              <a:srgbClr val="00A0B0"/>
            </a:solidFill>
            <a:prstDash val="solid"/>
            <a:miter lim="800000"/>
          </a:ln>
        </p:spPr>
      </p:sp>
      <p:sp>
        <p:nvSpPr>
          <p:cNvPr id="8" name="Object 7"/>
          <p:cNvSpPr/>
          <p:nvPr/>
        </p:nvSpPr>
        <p:spPr>
          <a:xfrm>
            <a:off x="7230718" y="2389100"/>
            <a:ext cx="4863008" cy="6737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2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333333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The vast majority of rooms are for entire apartments and private rooms</a:t>
            </a:r>
            <a:br>
              <a:rPr lang="en-US" sz="2600" dirty="0">
                <a:solidFill>
                  <a:srgbClr val="333333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</a:br>
            <a:r>
              <a:rPr lang="en-US" sz="2600" dirty="0">
                <a:solidFill>
                  <a:srgbClr val="333333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about the housing market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6088004" y="4356544"/>
            <a:ext cx="1142714" cy="4094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500" dirty="0">
                <a:solidFill>
                  <a:srgbClr val="333333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2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6468909" y="4385112"/>
            <a:ext cx="380905" cy="380905"/>
          </a:xfrm>
          <a:prstGeom prst="ellipse">
            <a:avLst/>
          </a:prstGeom>
          <a:noFill/>
          <a:ln w="50800">
            <a:solidFill>
              <a:srgbClr val="00A0B0"/>
            </a:solidFill>
            <a:prstDash val="solid"/>
            <a:miter lim="800000"/>
          </a:ln>
        </p:spPr>
      </p:sp>
      <p:sp>
        <p:nvSpPr>
          <p:cNvPr id="11" name="Object 10"/>
          <p:cNvSpPr/>
          <p:nvPr/>
        </p:nvSpPr>
        <p:spPr>
          <a:xfrm>
            <a:off x="7230718" y="4356544"/>
            <a:ext cx="4863008" cy="6737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2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333333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Shared and hotel rooms make up a tiny amount of listings</a:t>
            </a:r>
            <a:endParaRPr lang="en-US" dirty="0"/>
          </a:p>
        </p:txBody>
      </p:sp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A67BF1D4-9389-4AA2-8BA3-C4B5AFD36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861" y="1664356"/>
            <a:ext cx="5017643" cy="41284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5618345" y="1065203"/>
            <a:ext cx="952262" cy="47613"/>
          </a:xfrm>
          <a:prstGeom prst="rect">
            <a:avLst/>
          </a:prstGeom>
          <a:solidFill>
            <a:srgbClr val="E74C3C"/>
          </a:solidFill>
        </p:spPr>
      </p:sp>
      <p:sp>
        <p:nvSpPr>
          <p:cNvPr id="5" name="Object 4"/>
          <p:cNvSpPr/>
          <p:nvPr/>
        </p:nvSpPr>
        <p:spPr>
          <a:xfrm>
            <a:off x="95226" y="408226"/>
            <a:ext cx="11998500" cy="3712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584"/>
              </a:lnSpc>
              <a:spcAft>
                <a:spcPts val="600"/>
              </a:spcAft>
              <a:buNone/>
            </a:pPr>
            <a:r>
              <a:rPr lang="en-US" sz="3400" b="1" dirty="0">
                <a:solidFill>
                  <a:srgbClr val="333333"/>
                </a:solidFill>
                <a:latin typeface="Playfair Display Black" pitchFamily="34" charset="0"/>
              </a:rPr>
              <a:t>General Price Distribution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94398A-3C35-430D-86B9-6BF27F3A11BD}"/>
              </a:ext>
            </a:extLst>
          </p:cNvPr>
          <p:cNvSpPr txBox="1"/>
          <p:nvPr/>
        </p:nvSpPr>
        <p:spPr>
          <a:xfrm>
            <a:off x="9646920" y="2209800"/>
            <a:ext cx="21961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The overall price distribution is very positively skewed</a:t>
            </a:r>
            <a:br>
              <a:rPr lang="en-GB" dirty="0"/>
            </a:b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This represents distribution when listing over $1500 are removed.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8530504C-119D-4765-A7FB-2992F2443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03" y="1324772"/>
            <a:ext cx="8415697" cy="553322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5618345" y="1065203"/>
            <a:ext cx="952262" cy="47613"/>
          </a:xfrm>
          <a:prstGeom prst="rect">
            <a:avLst/>
          </a:prstGeom>
          <a:solidFill>
            <a:srgbClr val="E74C3C"/>
          </a:solidFill>
        </p:spPr>
      </p:sp>
      <p:sp>
        <p:nvSpPr>
          <p:cNvPr id="5" name="Object 4"/>
          <p:cNvSpPr/>
          <p:nvPr/>
        </p:nvSpPr>
        <p:spPr>
          <a:xfrm>
            <a:off x="95226" y="408226"/>
            <a:ext cx="11998500" cy="3712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584"/>
              </a:lnSpc>
              <a:spcAft>
                <a:spcPts val="600"/>
              </a:spcAft>
              <a:buNone/>
            </a:pPr>
            <a:r>
              <a:rPr lang="en-US" sz="3400" b="1" dirty="0">
                <a:solidFill>
                  <a:srgbClr val="333333"/>
                </a:solidFill>
                <a:latin typeface="Playfair Display Black" pitchFamily="34" charset="0"/>
              </a:rPr>
              <a:t>Mean price distribution by state &amp; room type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94398A-3C35-430D-86B9-6BF27F3A11BD}"/>
              </a:ext>
            </a:extLst>
          </p:cNvPr>
          <p:cNvSpPr txBox="1"/>
          <p:nvPr/>
        </p:nvSpPr>
        <p:spPr>
          <a:xfrm>
            <a:off x="9646920" y="2209800"/>
            <a:ext cx="21961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Illinois, Nevada and New York contain larger proportion of hotel listings</a:t>
            </a:r>
            <a:br>
              <a:rPr lang="en-GB" dirty="0"/>
            </a:b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Lots of outliers, high priced hotel rooms pushing the mean higher in </a:t>
            </a:r>
            <a:r>
              <a:rPr lang="en-GB" dirty="0" err="1"/>
              <a:t>Ilinois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51D25EA-E254-4E4E-BFCE-60534724A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10" y="779524"/>
            <a:ext cx="8749369" cy="587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2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5618345" y="1065203"/>
            <a:ext cx="952262" cy="47613"/>
          </a:xfrm>
          <a:prstGeom prst="rect">
            <a:avLst/>
          </a:prstGeom>
          <a:solidFill>
            <a:srgbClr val="E74C3C"/>
          </a:solidFill>
        </p:spPr>
      </p:sp>
      <p:sp>
        <p:nvSpPr>
          <p:cNvPr id="5" name="Object 4"/>
          <p:cNvSpPr/>
          <p:nvPr/>
        </p:nvSpPr>
        <p:spPr>
          <a:xfrm>
            <a:off x="95226" y="408226"/>
            <a:ext cx="11998500" cy="3712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584"/>
              </a:lnSpc>
              <a:spcAft>
                <a:spcPts val="600"/>
              </a:spcAft>
              <a:buNone/>
            </a:pPr>
            <a:r>
              <a:rPr lang="en-US" sz="3400" b="1" dirty="0">
                <a:solidFill>
                  <a:srgbClr val="333333"/>
                </a:solidFill>
                <a:latin typeface="Playfair Display Black" pitchFamily="34" charset="0"/>
              </a:rPr>
              <a:t>Median price distribution by state &amp; room type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94398A-3C35-430D-86B9-6BF27F3A11BD}"/>
              </a:ext>
            </a:extLst>
          </p:cNvPr>
          <p:cNvSpPr txBox="1"/>
          <p:nvPr/>
        </p:nvSpPr>
        <p:spPr>
          <a:xfrm>
            <a:off x="9479280" y="1651830"/>
            <a:ext cx="219616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/>
              <a:t>When the median is considered Illinois shows to have apartments with a higher price</a:t>
            </a:r>
            <a:br>
              <a:rPr lang="en-GB" dirty="0"/>
            </a:b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New York and Nevada provides travellers with great value compared to hotel rooms.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533CA42-3EDF-4503-82F7-359998F60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92" y="1065203"/>
            <a:ext cx="8173888" cy="569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44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618345" y="1065203"/>
            <a:ext cx="952262" cy="47613"/>
          </a:xfrm>
          <a:prstGeom prst="rect">
            <a:avLst/>
          </a:prstGeom>
          <a:solidFill>
            <a:srgbClr val="00A0B0"/>
          </a:solidFill>
        </p:spPr>
      </p:sp>
      <p:sp>
        <p:nvSpPr>
          <p:cNvPr id="4" name="Object 3"/>
          <p:cNvSpPr/>
          <p:nvPr/>
        </p:nvSpPr>
        <p:spPr>
          <a:xfrm>
            <a:off x="95226" y="408226"/>
            <a:ext cx="11998500" cy="3712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584"/>
              </a:lnSpc>
              <a:spcAft>
                <a:spcPts val="600"/>
              </a:spcAft>
              <a:buNone/>
            </a:pPr>
            <a:r>
              <a:rPr lang="en-US" sz="3400" b="1" dirty="0">
                <a:solidFill>
                  <a:srgbClr val="333333"/>
                </a:solidFill>
                <a:latin typeface="Playfair Display Black" pitchFamily="34" charset="0"/>
              </a:rPr>
              <a:t>Initial insight from price analysis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90977" y="1988707"/>
            <a:ext cx="1142714" cy="4094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112520" y="1761464"/>
            <a:ext cx="9555480" cy="41650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514350" indent="-514350" algn="l">
              <a:lnSpc>
                <a:spcPts val="2982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600" dirty="0">
                <a:solidFill>
                  <a:srgbClr val="333333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Median price is a better measure of price as there is a fat tail in the distribution leading to the mean being higher</a:t>
            </a:r>
            <a:br>
              <a:rPr lang="en-US" sz="2600" dirty="0">
                <a:solidFill>
                  <a:srgbClr val="333333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</a:br>
            <a:endParaRPr lang="en-US" sz="2600" dirty="0">
              <a:solidFill>
                <a:srgbClr val="333333"/>
              </a:solidFill>
              <a:latin typeface="Raleway SemiBold" pitchFamily="34" charset="0"/>
              <a:ea typeface="Raleway SemiBold" pitchFamily="34" charset="-122"/>
              <a:cs typeface="Raleway SemiBold" pitchFamily="34" charset="-120"/>
            </a:endParaRPr>
          </a:p>
          <a:p>
            <a:pPr marL="514350" indent="-514350" algn="l">
              <a:lnSpc>
                <a:spcPts val="2982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600" dirty="0">
                <a:solidFill>
                  <a:srgbClr val="333333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Price for shared and private rooms are very similar across the country apart from Hawaii where private rooms are mor expensive – supply being a lot less on an island?</a:t>
            </a:r>
            <a:br>
              <a:rPr lang="en-US" sz="2600" dirty="0">
                <a:solidFill>
                  <a:srgbClr val="333333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</a:br>
            <a:endParaRPr lang="en-US" sz="2600" dirty="0">
              <a:solidFill>
                <a:srgbClr val="333333"/>
              </a:solidFill>
              <a:latin typeface="Raleway SemiBold" pitchFamily="34" charset="0"/>
              <a:ea typeface="Raleway SemiBold" pitchFamily="34" charset="-122"/>
              <a:cs typeface="Raleway SemiBold" pitchFamily="34" charset="-120"/>
            </a:endParaRPr>
          </a:p>
          <a:p>
            <a:pPr marL="514350" indent="-514350" algn="l">
              <a:lnSpc>
                <a:spcPts val="2982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600" dirty="0">
                <a:solidFill>
                  <a:srgbClr val="333333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Nevada contains a lot more high-priced hotel rooms – Las Vegas?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211</Words>
  <Application>Microsoft Office PowerPoint</Application>
  <PresentationFormat>Widescreen</PresentationFormat>
  <Paragraphs>26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Raleway SemiBold</vt:lpstr>
      <vt:lpstr>Playfair Display Black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Neel Patel</cp:lastModifiedBy>
  <cp:revision>9</cp:revision>
  <dcterms:created xsi:type="dcterms:W3CDTF">2020-07-28T16:06:02Z</dcterms:created>
  <dcterms:modified xsi:type="dcterms:W3CDTF">2021-02-02T22:30:27Z</dcterms:modified>
</cp:coreProperties>
</file>